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DM Sans" panose="020B0604020202020204" charset="0"/>
      <p:regular r:id="rId15"/>
    </p:embeddedFont>
    <p:embeddedFont>
      <p:font typeface="Dela Gothic One" panose="020B0604020202020204" charset="-128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56" d="100"/>
          <a:sy n="56" d="100"/>
        </p:scale>
        <p:origin x="620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notesMaster" Target="notesMasters/notesMaster1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86895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1153597"/>
            <a:ext cx="7627382" cy="39343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700"/>
              </a:lnSpc>
              <a:buNone/>
            </a:pPr>
            <a:r>
              <a:rPr lang="en-US" sz="61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Satellite-based solutions for global warming prevention</a:t>
            </a:r>
            <a:endParaRPr lang="en-US" sz="6150" dirty="0"/>
          </a:p>
        </p:txBody>
      </p:sp>
      <p:sp>
        <p:nvSpPr>
          <p:cNvPr id="4" name="Text 1"/>
          <p:cNvSpPr/>
          <p:nvPr/>
        </p:nvSpPr>
        <p:spPr>
          <a:xfrm>
            <a:off x="6244709" y="5412819"/>
            <a:ext cx="7627382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Climate change is a global threat, but satellite technology offers innovative solutions. Satellites can monitor greenhouse gas emissions, track renewable energy sources, and predict natural disasters.</a:t>
            </a:r>
            <a:endParaRPr lang="en-US" sz="1700" dirty="0"/>
          </a:p>
        </p:txBody>
      </p:sp>
      <p:sp>
        <p:nvSpPr>
          <p:cNvPr id="7" name="Text 3"/>
          <p:cNvSpPr/>
          <p:nvPr/>
        </p:nvSpPr>
        <p:spPr>
          <a:xfrm>
            <a:off x="6699528" y="6696670"/>
            <a:ext cx="1403866" cy="3792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100" b="1" dirty="0">
                <a:solidFill>
                  <a:srgbClr val="FFE5E5"/>
                </a:solidFill>
                <a:latin typeface="DM Sans Bold" pitchFamily="34" charset="0"/>
                <a:ea typeface="DM Sans Bold" pitchFamily="34" charset="-122"/>
                <a:cs typeface="DM Sans Bold" pitchFamily="34" charset="-120"/>
              </a:rPr>
              <a:t>by </a:t>
            </a:r>
            <a:r>
              <a:rPr lang="en-US" sz="2100" b="1" dirty="0" err="1" smtClean="0">
                <a:solidFill>
                  <a:srgbClr val="FFE5E5"/>
                </a:solidFill>
                <a:latin typeface="DM Sans Bold" pitchFamily="34" charset="0"/>
                <a:ea typeface="DM Sans Bold" pitchFamily="34" charset="-122"/>
                <a:cs typeface="DM Sans Bold" pitchFamily="34" charset="-120"/>
              </a:rPr>
              <a:t>Baalamuruga</a:t>
            </a:r>
            <a:r>
              <a:rPr lang="en-US" sz="2100" b="1" dirty="0" smtClean="0">
                <a:solidFill>
                  <a:srgbClr val="FFE5E5"/>
                </a:solidFill>
                <a:latin typeface="DM Sans Bold" pitchFamily="34" charset="0"/>
                <a:ea typeface="DM Sans Bold" pitchFamily="34" charset="-122"/>
                <a:cs typeface="DM Sans Bold" pitchFamily="34" charset="-120"/>
              </a:rPr>
              <a:t> </a:t>
            </a:r>
            <a:r>
              <a:rPr lang="en-US" sz="2100" b="1" dirty="0" err="1" smtClean="0">
                <a:solidFill>
                  <a:srgbClr val="FFE5E5"/>
                </a:solidFill>
                <a:latin typeface="DM Sans Bold" pitchFamily="34" charset="0"/>
                <a:ea typeface="DM Sans Bold" pitchFamily="34" charset="-122"/>
                <a:cs typeface="DM Sans Bold" pitchFamily="34" charset="-120"/>
              </a:rPr>
              <a:t>Sivam</a:t>
            </a:r>
            <a:r>
              <a:rPr lang="en-US" sz="2100" b="1" dirty="0" smtClean="0">
                <a:solidFill>
                  <a:srgbClr val="FFE5E5"/>
                </a:solidFill>
                <a:latin typeface="DM Sans Bold" pitchFamily="34" charset="0"/>
                <a:ea typeface="DM Sans Bold" pitchFamily="34" charset="-122"/>
                <a:cs typeface="DM Sans Bold" pitchFamily="34" charset="-120"/>
              </a:rPr>
              <a:t> BS</a:t>
            </a:r>
            <a:endParaRPr lang="en-US" sz="2100" dirty="0"/>
          </a:p>
        </p:txBody>
      </p:sp>
      <p:sp>
        <p:nvSpPr>
          <p:cNvPr id="8" name="Rounded Rectangle 7"/>
          <p:cNvSpPr/>
          <p:nvPr/>
        </p:nvSpPr>
        <p:spPr>
          <a:xfrm>
            <a:off x="12733020" y="7269480"/>
            <a:ext cx="1805940" cy="914400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70819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3361968"/>
            <a:ext cx="131137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The greenhouse effect and its impact on the planet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58309" y="5356027"/>
            <a:ext cx="487442" cy="487442"/>
          </a:xfrm>
          <a:prstGeom prst="roundRect">
            <a:avLst>
              <a:gd name="adj" fmla="val 18669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01422" y="5428655"/>
            <a:ext cx="201097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462326" y="5356027"/>
            <a:ext cx="3185041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Greenhouse Gases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462326" y="5842159"/>
            <a:ext cx="3522821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Certain gases, like carbon dioxide, methane, and nitrous oxide, trap heat in the atmosphere, causing the planet to warm.</a:t>
            </a:r>
            <a:endParaRPr lang="en-US" sz="1700" dirty="0"/>
          </a:p>
        </p:txBody>
      </p:sp>
      <p:sp>
        <p:nvSpPr>
          <p:cNvPr id="8" name="Shape 5"/>
          <p:cNvSpPr/>
          <p:nvPr/>
        </p:nvSpPr>
        <p:spPr>
          <a:xfrm>
            <a:off x="5201722" y="5356027"/>
            <a:ext cx="487442" cy="487442"/>
          </a:xfrm>
          <a:prstGeom prst="roundRect">
            <a:avLst>
              <a:gd name="adj" fmla="val 18669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5302568" y="5428655"/>
            <a:ext cx="285631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905738" y="535602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Climate Change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905738" y="5842159"/>
            <a:ext cx="3522821" cy="1733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Increased greenhouse gas concentrations lead to global warming, impacting weather patterns, sea levels, and ecosystems.</a:t>
            </a:r>
            <a:endParaRPr lang="en-US" sz="1700" dirty="0"/>
          </a:p>
        </p:txBody>
      </p:sp>
      <p:sp>
        <p:nvSpPr>
          <p:cNvPr id="12" name="Shape 9"/>
          <p:cNvSpPr/>
          <p:nvPr/>
        </p:nvSpPr>
        <p:spPr>
          <a:xfrm>
            <a:off x="9645134" y="5356027"/>
            <a:ext cx="487442" cy="487442"/>
          </a:xfrm>
          <a:prstGeom prst="roundRect">
            <a:avLst>
              <a:gd name="adj" fmla="val 18669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9738122" y="5428655"/>
            <a:ext cx="301347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0349151" y="535602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Global Impacts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0349151" y="5842159"/>
            <a:ext cx="3522821" cy="1733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These changes result in more frequent and severe heat waves, droughts, floods, and storms, affecting human populations and biodiversity.</a:t>
            </a:r>
            <a:endParaRPr lang="en-US" sz="1700" dirty="0"/>
          </a:p>
        </p:txBody>
      </p:sp>
      <p:sp>
        <p:nvSpPr>
          <p:cNvPr id="16" name="Rounded Rectangle 15"/>
          <p:cNvSpPr/>
          <p:nvPr/>
        </p:nvSpPr>
        <p:spPr>
          <a:xfrm>
            <a:off x="12733020" y="7269480"/>
            <a:ext cx="1805940" cy="914400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42104" y="979408"/>
            <a:ext cx="7859792" cy="18109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750"/>
              </a:lnSpc>
              <a:buNone/>
            </a:pPr>
            <a:r>
              <a:rPr lang="en-US" sz="38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Monitoring and measuring greenhouse gas emissions from space</a:t>
            </a:r>
            <a:endParaRPr lang="en-US" sz="3800" dirty="0"/>
          </a:p>
        </p:txBody>
      </p:sp>
      <p:sp>
        <p:nvSpPr>
          <p:cNvPr id="4" name="Shape 1"/>
          <p:cNvSpPr/>
          <p:nvPr/>
        </p:nvSpPr>
        <p:spPr>
          <a:xfrm>
            <a:off x="642104" y="3065502"/>
            <a:ext cx="7859792" cy="4184690"/>
          </a:xfrm>
          <a:prstGeom prst="roundRect">
            <a:avLst>
              <a:gd name="adj" fmla="val 1842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49724" y="3073122"/>
            <a:ext cx="7843718" cy="82224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834152" y="3190756"/>
            <a:ext cx="2243495" cy="2934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00"/>
              </a:lnSpc>
              <a:buNone/>
            </a:pPr>
            <a:r>
              <a:rPr lang="en-US" sz="14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Satellite</a:t>
            </a:r>
            <a:endParaRPr lang="en-US" sz="1400" dirty="0"/>
          </a:p>
        </p:txBody>
      </p:sp>
      <p:sp>
        <p:nvSpPr>
          <p:cNvPr id="7" name="Text 4"/>
          <p:cNvSpPr/>
          <p:nvPr/>
        </p:nvSpPr>
        <p:spPr>
          <a:xfrm>
            <a:off x="3452217" y="3190756"/>
            <a:ext cx="2239685" cy="5869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300"/>
              </a:lnSpc>
              <a:buNone/>
            </a:pPr>
            <a:r>
              <a:rPr lang="en-US" sz="14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Greenhouse Gas Measured</a:t>
            </a:r>
            <a:endParaRPr lang="en-US" sz="1400" dirty="0"/>
          </a:p>
        </p:txBody>
      </p:sp>
      <p:sp>
        <p:nvSpPr>
          <p:cNvPr id="8" name="Text 5"/>
          <p:cNvSpPr/>
          <p:nvPr/>
        </p:nvSpPr>
        <p:spPr>
          <a:xfrm>
            <a:off x="6066473" y="3190756"/>
            <a:ext cx="2243495" cy="2934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00"/>
              </a:lnSpc>
              <a:buNone/>
            </a:pPr>
            <a:r>
              <a:rPr lang="en-US" sz="14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Applications</a:t>
            </a:r>
            <a:endParaRPr lang="en-US" sz="1400" dirty="0"/>
          </a:p>
        </p:txBody>
      </p:sp>
      <p:sp>
        <p:nvSpPr>
          <p:cNvPr id="9" name="Shape 6"/>
          <p:cNvSpPr/>
          <p:nvPr/>
        </p:nvSpPr>
        <p:spPr>
          <a:xfrm>
            <a:off x="649724" y="3895368"/>
            <a:ext cx="7843718" cy="1115735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7"/>
          <p:cNvSpPr/>
          <p:nvPr/>
        </p:nvSpPr>
        <p:spPr>
          <a:xfrm>
            <a:off x="834152" y="4013002"/>
            <a:ext cx="2243495" cy="2934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00"/>
              </a:lnSpc>
              <a:buNone/>
            </a:pPr>
            <a:r>
              <a:rPr lang="en-US" sz="14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GOSAT</a:t>
            </a:r>
            <a:endParaRPr lang="en-US" sz="1400" dirty="0"/>
          </a:p>
        </p:txBody>
      </p:sp>
      <p:sp>
        <p:nvSpPr>
          <p:cNvPr id="11" name="Text 8"/>
          <p:cNvSpPr/>
          <p:nvPr/>
        </p:nvSpPr>
        <p:spPr>
          <a:xfrm>
            <a:off x="3452217" y="4013002"/>
            <a:ext cx="2239685" cy="2934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00"/>
              </a:lnSpc>
              <a:buNone/>
            </a:pPr>
            <a:r>
              <a:rPr lang="en-US" sz="14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Carbon dioxide</a:t>
            </a:r>
            <a:endParaRPr lang="en-US" sz="1400" dirty="0"/>
          </a:p>
        </p:txBody>
      </p:sp>
      <p:sp>
        <p:nvSpPr>
          <p:cNvPr id="12" name="Text 9"/>
          <p:cNvSpPr/>
          <p:nvPr/>
        </p:nvSpPr>
        <p:spPr>
          <a:xfrm>
            <a:off x="6066473" y="4013002"/>
            <a:ext cx="2243495" cy="8804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300"/>
              </a:lnSpc>
              <a:buNone/>
            </a:pPr>
            <a:r>
              <a:rPr lang="en-US" sz="14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Global monitoring of CO2 emissions from power plants and industries</a:t>
            </a:r>
            <a:endParaRPr lang="en-US" sz="1400" dirty="0"/>
          </a:p>
        </p:txBody>
      </p:sp>
      <p:sp>
        <p:nvSpPr>
          <p:cNvPr id="13" name="Shape 10"/>
          <p:cNvSpPr/>
          <p:nvPr/>
        </p:nvSpPr>
        <p:spPr>
          <a:xfrm>
            <a:off x="649724" y="5011103"/>
            <a:ext cx="7843718" cy="111573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4" name="Text 11"/>
          <p:cNvSpPr/>
          <p:nvPr/>
        </p:nvSpPr>
        <p:spPr>
          <a:xfrm>
            <a:off x="834152" y="5128736"/>
            <a:ext cx="2243495" cy="2934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00"/>
              </a:lnSpc>
              <a:buNone/>
            </a:pPr>
            <a:r>
              <a:rPr lang="en-US" sz="14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OCO-2</a:t>
            </a:r>
            <a:endParaRPr lang="en-US" sz="1400" dirty="0"/>
          </a:p>
        </p:txBody>
      </p:sp>
      <p:sp>
        <p:nvSpPr>
          <p:cNvPr id="15" name="Text 12"/>
          <p:cNvSpPr/>
          <p:nvPr/>
        </p:nvSpPr>
        <p:spPr>
          <a:xfrm>
            <a:off x="3452217" y="5128736"/>
            <a:ext cx="2239685" cy="2934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00"/>
              </a:lnSpc>
              <a:buNone/>
            </a:pPr>
            <a:r>
              <a:rPr lang="en-US" sz="14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Carbon dioxide</a:t>
            </a:r>
            <a:endParaRPr lang="en-US" sz="1400" dirty="0"/>
          </a:p>
        </p:txBody>
      </p:sp>
      <p:sp>
        <p:nvSpPr>
          <p:cNvPr id="16" name="Text 13"/>
          <p:cNvSpPr/>
          <p:nvPr/>
        </p:nvSpPr>
        <p:spPr>
          <a:xfrm>
            <a:off x="6066473" y="5128736"/>
            <a:ext cx="2243495" cy="8804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300"/>
              </a:lnSpc>
              <a:buNone/>
            </a:pPr>
            <a:r>
              <a:rPr lang="en-US" sz="14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Precise mapping of CO2 sources and sinks in terrestrial ecosystems</a:t>
            </a:r>
            <a:endParaRPr lang="en-US" sz="1400" dirty="0"/>
          </a:p>
        </p:txBody>
      </p:sp>
      <p:sp>
        <p:nvSpPr>
          <p:cNvPr id="17" name="Shape 14"/>
          <p:cNvSpPr/>
          <p:nvPr/>
        </p:nvSpPr>
        <p:spPr>
          <a:xfrm>
            <a:off x="649724" y="6126837"/>
            <a:ext cx="7843718" cy="1115735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8" name="Text 15"/>
          <p:cNvSpPr/>
          <p:nvPr/>
        </p:nvSpPr>
        <p:spPr>
          <a:xfrm>
            <a:off x="834152" y="6244471"/>
            <a:ext cx="2243495" cy="2934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00"/>
              </a:lnSpc>
              <a:buNone/>
            </a:pPr>
            <a:r>
              <a:rPr lang="en-US" sz="14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Sentinel-5P</a:t>
            </a:r>
            <a:endParaRPr lang="en-US" sz="1400" dirty="0"/>
          </a:p>
        </p:txBody>
      </p:sp>
      <p:sp>
        <p:nvSpPr>
          <p:cNvPr id="19" name="Text 16"/>
          <p:cNvSpPr/>
          <p:nvPr/>
        </p:nvSpPr>
        <p:spPr>
          <a:xfrm>
            <a:off x="3452217" y="6244471"/>
            <a:ext cx="2239685" cy="5869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300"/>
              </a:lnSpc>
              <a:buNone/>
            </a:pPr>
            <a:r>
              <a:rPr lang="en-US" sz="14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Methane, nitrogen dioxide, ozone</a:t>
            </a:r>
            <a:endParaRPr lang="en-US" sz="1400" dirty="0"/>
          </a:p>
        </p:txBody>
      </p:sp>
      <p:sp>
        <p:nvSpPr>
          <p:cNvPr id="20" name="Text 17"/>
          <p:cNvSpPr/>
          <p:nvPr/>
        </p:nvSpPr>
        <p:spPr>
          <a:xfrm>
            <a:off x="6066473" y="6244471"/>
            <a:ext cx="2243495" cy="8804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300"/>
              </a:lnSpc>
              <a:buNone/>
            </a:pPr>
            <a:r>
              <a:rPr lang="en-US" sz="14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Monitoring air pollution and methane leaks from oil and gas infrastructure</a:t>
            </a:r>
            <a:endParaRPr lang="en-US" sz="14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875949"/>
            <a:ext cx="131137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Satellite data for carbon sequestration and reforestation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3842861"/>
            <a:ext cx="3759994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Carbon Sequestration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58309" y="4415671"/>
            <a:ext cx="4018359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Forests absorb carbon dioxide from the atmosphere, mitigating global warming. Satellites can assess forest health and carbon storage potential.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5312926" y="3842861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Reforestation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12926" y="4415671"/>
            <a:ext cx="4018359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Satellite data helps identify suitable areas for reforestation projects, promoting biodiversity and combating climate change.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9867543" y="3842861"/>
            <a:ext cx="4018359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Sustainable Management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67543" y="4771906"/>
            <a:ext cx="4018359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Monitoring deforestation, forest degradation, and carbon stock changes enables sustainable forest management and conservation.</a:t>
            </a:r>
            <a:endParaRPr lang="en-US" sz="1700" dirty="0"/>
          </a:p>
        </p:txBody>
      </p:sp>
      <p:sp>
        <p:nvSpPr>
          <p:cNvPr id="9" name="Rounded Rectangle 8"/>
          <p:cNvSpPr/>
          <p:nvPr/>
        </p:nvSpPr>
        <p:spPr>
          <a:xfrm>
            <a:off x="12733020" y="7269480"/>
            <a:ext cx="1805940" cy="914400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01358" y="520779"/>
            <a:ext cx="7914084" cy="11560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550"/>
              </a:lnSpc>
              <a:buNone/>
            </a:pPr>
            <a:r>
              <a:rPr lang="en-US" sz="36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Renewable energy tracking and optimization from orbit</a:t>
            </a:r>
            <a:endParaRPr lang="en-US" sz="36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1358" y="1940362"/>
            <a:ext cx="439222" cy="43922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101358" y="2555200"/>
            <a:ext cx="2312194" cy="2889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Solar Power</a:t>
            </a:r>
            <a:endParaRPr lang="en-US" sz="1800" dirty="0"/>
          </a:p>
        </p:txBody>
      </p:sp>
      <p:sp>
        <p:nvSpPr>
          <p:cNvPr id="6" name="Text 2"/>
          <p:cNvSpPr/>
          <p:nvPr/>
        </p:nvSpPr>
        <p:spPr>
          <a:xfrm>
            <a:off x="6101358" y="2949535"/>
            <a:ext cx="7914084" cy="5622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Satellites monitor solar irradiance and cloud cover to optimize solar panel placement and energy production.</a:t>
            </a:r>
            <a:endParaRPr lang="en-US" sz="13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1358" y="4038838"/>
            <a:ext cx="439222" cy="43922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101358" y="4653677"/>
            <a:ext cx="2312194" cy="2889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Wind Power</a:t>
            </a:r>
            <a:endParaRPr lang="en-US" sz="1800" dirty="0"/>
          </a:p>
        </p:txBody>
      </p:sp>
      <p:sp>
        <p:nvSpPr>
          <p:cNvPr id="9" name="Text 4"/>
          <p:cNvSpPr/>
          <p:nvPr/>
        </p:nvSpPr>
        <p:spPr>
          <a:xfrm>
            <a:off x="6101358" y="5048012"/>
            <a:ext cx="7914084" cy="5622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Satellite data helps identify areas with optimal wind speeds, maximizing wind turbine efficiency and energy generation.</a:t>
            </a:r>
            <a:endParaRPr lang="en-US" sz="13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01358" y="6137315"/>
            <a:ext cx="439222" cy="43922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101358" y="6752153"/>
            <a:ext cx="2312194" cy="2889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Hydropower</a:t>
            </a:r>
            <a:endParaRPr lang="en-US" sz="1800" dirty="0"/>
          </a:p>
        </p:txBody>
      </p:sp>
      <p:sp>
        <p:nvSpPr>
          <p:cNvPr id="12" name="Text 6"/>
          <p:cNvSpPr/>
          <p:nvPr/>
        </p:nvSpPr>
        <p:spPr>
          <a:xfrm>
            <a:off x="6101358" y="7146488"/>
            <a:ext cx="7914084" cy="5622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Satellites monitor water levels in reservoirs and rivers to optimize hydroelectric power generation and manage water resources.</a:t>
            </a:r>
            <a:endParaRPr lang="en-US" sz="1350" dirty="0"/>
          </a:p>
        </p:txBody>
      </p:sp>
      <p:sp>
        <p:nvSpPr>
          <p:cNvPr id="13" name="Rounded Rectangle 12"/>
          <p:cNvSpPr/>
          <p:nvPr/>
        </p:nvSpPr>
        <p:spPr>
          <a:xfrm>
            <a:off x="12733020" y="7578090"/>
            <a:ext cx="1805940" cy="605790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59698" y="681276"/>
            <a:ext cx="7797403" cy="18984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950"/>
              </a:lnSpc>
              <a:buNone/>
            </a:pPr>
            <a:r>
              <a:rPr lang="en-US" sz="39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Mitigating the urban heat island effect with satellite imagery</a:t>
            </a:r>
            <a:endParaRPr lang="en-US" sz="3950" dirty="0"/>
          </a:p>
        </p:txBody>
      </p:sp>
      <p:sp>
        <p:nvSpPr>
          <p:cNvPr id="4" name="Shape 1"/>
          <p:cNvSpPr/>
          <p:nvPr/>
        </p:nvSpPr>
        <p:spPr>
          <a:xfrm>
            <a:off x="6436757" y="2868216"/>
            <a:ext cx="22860" cy="4680109"/>
          </a:xfrm>
          <a:prstGeom prst="roundRect">
            <a:avLst>
              <a:gd name="adj" fmla="val 353465"/>
            </a:avLst>
          </a:prstGeom>
          <a:solidFill>
            <a:srgbClr val="8D2424"/>
          </a:solidFill>
          <a:ln/>
        </p:spPr>
      </p:sp>
      <p:sp>
        <p:nvSpPr>
          <p:cNvPr id="5" name="Shape 2"/>
          <p:cNvSpPr/>
          <p:nvPr/>
        </p:nvSpPr>
        <p:spPr>
          <a:xfrm>
            <a:off x="6641723" y="3289459"/>
            <a:ext cx="673298" cy="22860"/>
          </a:xfrm>
          <a:prstGeom prst="roundRect">
            <a:avLst>
              <a:gd name="adj" fmla="val 353465"/>
            </a:avLst>
          </a:prstGeom>
          <a:solidFill>
            <a:srgbClr val="8D2424"/>
          </a:solidFill>
          <a:ln/>
        </p:spPr>
      </p:sp>
      <p:sp>
        <p:nvSpPr>
          <p:cNvPr id="6" name="Shape 3"/>
          <p:cNvSpPr/>
          <p:nvPr/>
        </p:nvSpPr>
        <p:spPr>
          <a:xfrm>
            <a:off x="6231791" y="3084552"/>
            <a:ext cx="432792" cy="432792"/>
          </a:xfrm>
          <a:prstGeom prst="roundRect">
            <a:avLst>
              <a:gd name="adj" fmla="val 18670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358830" y="3149084"/>
            <a:ext cx="178594" cy="3037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1</a:t>
            </a:r>
            <a:endParaRPr lang="en-US" sz="2350" dirty="0"/>
          </a:p>
        </p:txBody>
      </p:sp>
      <p:sp>
        <p:nvSpPr>
          <p:cNvPr id="8" name="Text 5"/>
          <p:cNvSpPr/>
          <p:nvPr/>
        </p:nvSpPr>
        <p:spPr>
          <a:xfrm>
            <a:off x="7506295" y="3060502"/>
            <a:ext cx="2920841" cy="3163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Urban Heat Islands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7506295" y="3492222"/>
            <a:ext cx="6450806" cy="6155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Cities retain heat more than surrounding areas due to concrete and asphalt, creating urban heat islands.</a:t>
            </a:r>
            <a:endParaRPr lang="en-US" sz="1500" dirty="0"/>
          </a:p>
        </p:txBody>
      </p:sp>
      <p:sp>
        <p:nvSpPr>
          <p:cNvPr id="10" name="Shape 7"/>
          <p:cNvSpPr/>
          <p:nvPr/>
        </p:nvSpPr>
        <p:spPr>
          <a:xfrm>
            <a:off x="6641723" y="4913590"/>
            <a:ext cx="673298" cy="22860"/>
          </a:xfrm>
          <a:prstGeom prst="roundRect">
            <a:avLst>
              <a:gd name="adj" fmla="val 353465"/>
            </a:avLst>
          </a:prstGeom>
          <a:solidFill>
            <a:srgbClr val="8D2424"/>
          </a:solidFill>
          <a:ln/>
        </p:spPr>
      </p:sp>
      <p:sp>
        <p:nvSpPr>
          <p:cNvPr id="11" name="Shape 8"/>
          <p:cNvSpPr/>
          <p:nvPr/>
        </p:nvSpPr>
        <p:spPr>
          <a:xfrm>
            <a:off x="6231791" y="4708684"/>
            <a:ext cx="432792" cy="432792"/>
          </a:xfrm>
          <a:prstGeom prst="roundRect">
            <a:avLst>
              <a:gd name="adj" fmla="val 18670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321326" y="4773216"/>
            <a:ext cx="253722" cy="3037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2</a:t>
            </a:r>
            <a:endParaRPr lang="en-US" sz="2350" dirty="0"/>
          </a:p>
        </p:txBody>
      </p:sp>
      <p:sp>
        <p:nvSpPr>
          <p:cNvPr id="13" name="Text 10"/>
          <p:cNvSpPr/>
          <p:nvPr/>
        </p:nvSpPr>
        <p:spPr>
          <a:xfrm>
            <a:off x="7506295" y="4684633"/>
            <a:ext cx="2988469" cy="3163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Satellite Monitoring</a:t>
            </a:r>
            <a:endParaRPr lang="en-US" sz="1950" dirty="0"/>
          </a:p>
        </p:txBody>
      </p:sp>
      <p:sp>
        <p:nvSpPr>
          <p:cNvPr id="14" name="Text 11"/>
          <p:cNvSpPr/>
          <p:nvPr/>
        </p:nvSpPr>
        <p:spPr>
          <a:xfrm>
            <a:off x="7506295" y="5116354"/>
            <a:ext cx="6450806" cy="6155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Satellites measure surface temperatures to identify urban heat islands and assess their impact on human health and energy consumption.</a:t>
            </a:r>
            <a:endParaRPr lang="en-US" sz="1500" dirty="0"/>
          </a:p>
        </p:txBody>
      </p:sp>
      <p:sp>
        <p:nvSpPr>
          <p:cNvPr id="15" name="Shape 12"/>
          <p:cNvSpPr/>
          <p:nvPr/>
        </p:nvSpPr>
        <p:spPr>
          <a:xfrm>
            <a:off x="6641723" y="6537722"/>
            <a:ext cx="673298" cy="22860"/>
          </a:xfrm>
          <a:prstGeom prst="roundRect">
            <a:avLst>
              <a:gd name="adj" fmla="val 353465"/>
            </a:avLst>
          </a:prstGeom>
          <a:solidFill>
            <a:srgbClr val="8D2424"/>
          </a:solidFill>
          <a:ln/>
        </p:spPr>
      </p:sp>
      <p:sp>
        <p:nvSpPr>
          <p:cNvPr id="16" name="Shape 13"/>
          <p:cNvSpPr/>
          <p:nvPr/>
        </p:nvSpPr>
        <p:spPr>
          <a:xfrm>
            <a:off x="6231791" y="6332815"/>
            <a:ext cx="432792" cy="432792"/>
          </a:xfrm>
          <a:prstGeom prst="roundRect">
            <a:avLst>
              <a:gd name="adj" fmla="val 18670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6314301" y="6397347"/>
            <a:ext cx="267653" cy="3037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3</a:t>
            </a:r>
            <a:endParaRPr lang="en-US" sz="2350" dirty="0"/>
          </a:p>
        </p:txBody>
      </p:sp>
      <p:sp>
        <p:nvSpPr>
          <p:cNvPr id="18" name="Text 15"/>
          <p:cNvSpPr/>
          <p:nvPr/>
        </p:nvSpPr>
        <p:spPr>
          <a:xfrm>
            <a:off x="7506295" y="6308765"/>
            <a:ext cx="3224451" cy="3163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Mitigation Strategies</a:t>
            </a:r>
            <a:endParaRPr lang="en-US" sz="1950" dirty="0"/>
          </a:p>
        </p:txBody>
      </p:sp>
      <p:sp>
        <p:nvSpPr>
          <p:cNvPr id="19" name="Text 16"/>
          <p:cNvSpPr/>
          <p:nvPr/>
        </p:nvSpPr>
        <p:spPr>
          <a:xfrm>
            <a:off x="7506295" y="6740485"/>
            <a:ext cx="6450806" cy="6155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Using satellite data, city planners can implement green roofs, urban forests, and reflective surfaces to reduce heat islands.</a:t>
            </a:r>
            <a:endParaRPr lang="en-US" sz="1500" dirty="0"/>
          </a:p>
        </p:txBody>
      </p:sp>
      <p:sp>
        <p:nvSpPr>
          <p:cNvPr id="20" name="Rounded Rectangle 19"/>
          <p:cNvSpPr/>
          <p:nvPr/>
        </p:nvSpPr>
        <p:spPr>
          <a:xfrm>
            <a:off x="12733020" y="7269480"/>
            <a:ext cx="1805940" cy="914400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77585" y="691158"/>
            <a:ext cx="7788831" cy="19102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000"/>
              </a:lnSpc>
              <a:buNone/>
            </a:pPr>
            <a:r>
              <a:rPr lang="en-US" sz="40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Predicting and managing climate-related natural disasters</a:t>
            </a:r>
            <a:endParaRPr lang="en-US" sz="40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585" y="2891790"/>
            <a:ext cx="967978" cy="15488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935956" y="3085386"/>
            <a:ext cx="2963704" cy="318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Disaster Prediction</a:t>
            </a:r>
            <a:endParaRPr lang="en-US" sz="2000" dirty="0"/>
          </a:p>
        </p:txBody>
      </p:sp>
      <p:sp>
        <p:nvSpPr>
          <p:cNvPr id="6" name="Text 2"/>
          <p:cNvSpPr/>
          <p:nvPr/>
        </p:nvSpPr>
        <p:spPr>
          <a:xfrm>
            <a:off x="1935956" y="3519964"/>
            <a:ext cx="6530459" cy="6193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Satellites monitor weather patterns, ocean currents, and sea levels to predict and track hurricanes, floods, and droughts.</a:t>
            </a:r>
            <a:endParaRPr lang="en-US" sz="15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585" y="4440674"/>
            <a:ext cx="967978" cy="154888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935956" y="4634270"/>
            <a:ext cx="3519964" cy="318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Early Warning Systems</a:t>
            </a:r>
            <a:endParaRPr lang="en-US" sz="2000" dirty="0"/>
          </a:p>
        </p:txBody>
      </p:sp>
      <p:sp>
        <p:nvSpPr>
          <p:cNvPr id="9" name="Text 4"/>
          <p:cNvSpPr/>
          <p:nvPr/>
        </p:nvSpPr>
        <p:spPr>
          <a:xfrm>
            <a:off x="1935956" y="5068848"/>
            <a:ext cx="6530459" cy="6193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Satellite data enables early warning systems, allowing for timely evacuations and disaster preparedness measures.</a:t>
            </a:r>
            <a:endParaRPr lang="en-US" sz="15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7585" y="5989558"/>
            <a:ext cx="967978" cy="154888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935956" y="6183154"/>
            <a:ext cx="3228618" cy="318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Damage Assessment</a:t>
            </a:r>
            <a:endParaRPr lang="en-US" sz="2000" dirty="0"/>
          </a:p>
        </p:txBody>
      </p:sp>
      <p:sp>
        <p:nvSpPr>
          <p:cNvPr id="12" name="Text 6"/>
          <p:cNvSpPr/>
          <p:nvPr/>
        </p:nvSpPr>
        <p:spPr>
          <a:xfrm>
            <a:off x="1935956" y="6617732"/>
            <a:ext cx="6530459" cy="6193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Satellites provide post-disaster assessments of damage to infrastructure, crops, and ecosystems, aiding in recovery efforts.</a:t>
            </a:r>
            <a:endParaRPr lang="en-US" sz="15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70819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3717250"/>
            <a:ext cx="13113782" cy="21381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Conclusion: The role of satellite technology in addressing climate change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58309" y="6180296"/>
            <a:ext cx="13113782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Satellite technology plays a crucial role in understanding and mitigating climate change. By monitoring greenhouse gas emissions, tracking renewable energy, and predicting natural disasters, satellites provide valuable insights and tools for building a sustainable future.</a:t>
            </a:r>
            <a:endParaRPr lang="en-US" sz="1700" dirty="0"/>
          </a:p>
        </p:txBody>
      </p:sp>
      <p:sp>
        <p:nvSpPr>
          <p:cNvPr id="5" name="Rounded Rectangle 4"/>
          <p:cNvSpPr/>
          <p:nvPr/>
        </p:nvSpPr>
        <p:spPr>
          <a:xfrm>
            <a:off x="12733020" y="7269480"/>
            <a:ext cx="1805940" cy="914400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524</Words>
  <Application>Microsoft Office PowerPoint</Application>
  <PresentationFormat>Custom</PresentationFormat>
  <Paragraphs>67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Calibri</vt:lpstr>
      <vt:lpstr>DM Sans</vt:lpstr>
      <vt:lpstr>Arial</vt:lpstr>
      <vt:lpstr>Dela Gothic One</vt:lpstr>
      <vt:lpstr>DM Sans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WELCOME</cp:lastModifiedBy>
  <cp:revision>2</cp:revision>
  <dcterms:created xsi:type="dcterms:W3CDTF">2024-10-29T04:44:22Z</dcterms:created>
  <dcterms:modified xsi:type="dcterms:W3CDTF">2024-10-29T04:52:27Z</dcterms:modified>
</cp:coreProperties>
</file>